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0691813" cy="7559675"/>
  <p:notesSz cx="6800850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-1350" y="-78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56394" y="362865"/>
            <a:ext cx="9976284" cy="683084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87" tIns="52144" rIns="104287" bIns="5214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489453" y="478583"/>
            <a:ext cx="9712910" cy="3427053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87" tIns="52144" rIns="104287" bIns="5214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844653" y="2006440"/>
            <a:ext cx="9088041" cy="2015913"/>
          </a:xfrm>
        </p:spPr>
        <p:txBody>
          <a:bodyPr lIns="52144" rIns="52144" bIns="52144"/>
          <a:lstStyle>
            <a:lvl1pPr algn="r">
              <a:defRPr sz="51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20" name="Subtítulo 19"/>
          <p:cNvSpPr>
            <a:spLocks noGrp="1"/>
          </p:cNvSpPr>
          <p:nvPr>
            <p:ph type="subTitle" idx="1"/>
          </p:nvPr>
        </p:nvSpPr>
        <p:spPr>
          <a:xfrm>
            <a:off x="844653" y="4062065"/>
            <a:ext cx="9088041" cy="1007957"/>
          </a:xfrm>
        </p:spPr>
        <p:txBody>
          <a:bodyPr lIns="208575" tIns="0"/>
          <a:lstStyle>
            <a:lvl1pPr marL="41715" indent="0" algn="r">
              <a:spcBef>
                <a:spcPts val="0"/>
              </a:spcBef>
              <a:buNone/>
              <a:defRPr sz="2300">
                <a:solidFill>
                  <a:schemeClr val="bg2">
                    <a:shade val="25000"/>
                  </a:schemeClr>
                </a:solidFill>
              </a:defRPr>
            </a:lvl1pPr>
            <a:lvl2pPr marL="521437" indent="0" algn="ctr">
              <a:buNone/>
            </a:lvl2pPr>
            <a:lvl3pPr marL="1042873" indent="0" algn="ctr">
              <a:buNone/>
            </a:lvl3pPr>
            <a:lvl4pPr marL="1564310" indent="0" algn="ctr">
              <a:buNone/>
            </a:lvl4pPr>
            <a:lvl5pPr marL="2085746" indent="0" algn="ctr">
              <a:buNone/>
            </a:lvl5pPr>
            <a:lvl6pPr marL="2607183" indent="0" algn="ctr">
              <a:buNone/>
            </a:lvl6pPr>
            <a:lvl7pPr marL="3128620" indent="0" algn="ctr">
              <a:buNone/>
            </a:lvl7pPr>
            <a:lvl8pPr marL="3650056" indent="0" algn="ctr">
              <a:buNone/>
            </a:lvl8pPr>
            <a:lvl9pPr marL="4171493" indent="0" algn="ctr">
              <a:buNone/>
            </a:lvl9pPr>
            <a:extLst/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221C2-6AD4-40DB-B57B-4E54901B918C}" type="datetimeFigureOut">
              <a:rPr lang="pt-BR" smtClean="0"/>
              <a:pPr/>
              <a:t>10/01/2018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7DDF9-9882-4D99-90A9-69891884902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050" y="5493364"/>
            <a:ext cx="9569173" cy="1159150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88050" y="584615"/>
            <a:ext cx="9569173" cy="4616442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221C2-6AD4-40DB-B57B-4E54901B918C}" type="datetimeFigureOut">
              <a:rPr lang="pt-BR" smtClean="0"/>
              <a:pPr/>
              <a:t>10/01/2018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7DDF9-9882-4D99-90A9-69891884902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51565" y="587980"/>
            <a:ext cx="2316559" cy="5795750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3689" y="587977"/>
            <a:ext cx="6949678" cy="5795752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221C2-6AD4-40DB-B57B-4E54901B918C}" type="datetimeFigureOut">
              <a:rPr lang="pt-BR" smtClean="0"/>
              <a:pPr/>
              <a:t>10/01/2018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7DDF9-9882-4D99-90A9-69891884902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050" y="5493364"/>
            <a:ext cx="9569173" cy="1159150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8050" y="584615"/>
            <a:ext cx="9569173" cy="461644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221C2-6AD4-40DB-B57B-4E54901B918C}" type="datetimeFigureOut">
              <a:rPr lang="pt-BR" smtClean="0"/>
              <a:pPr/>
              <a:t>10/01/2018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7DDF9-9882-4D99-90A9-69891884902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de cantos arredondados 13"/>
          <p:cNvSpPr/>
          <p:nvPr/>
        </p:nvSpPr>
        <p:spPr>
          <a:xfrm>
            <a:off x="356394" y="362865"/>
            <a:ext cx="9976284" cy="683084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87" tIns="52144" rIns="104287" bIns="5214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489453" y="478584"/>
            <a:ext cx="9712910" cy="4785511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87" tIns="52144" rIns="104287" bIns="5214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7621" y="5432886"/>
            <a:ext cx="9569173" cy="745888"/>
          </a:xfrm>
        </p:spPr>
        <p:txBody>
          <a:bodyPr lIns="104287" bIns="0" anchor="b"/>
          <a:lstStyle>
            <a:lvl1pPr algn="l">
              <a:buNone/>
              <a:defRPr sz="41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7621" y="6199952"/>
            <a:ext cx="9569173" cy="463660"/>
          </a:xfrm>
        </p:spPr>
        <p:txBody>
          <a:bodyPr lIns="135574" tIns="0" anchor="t"/>
          <a:lstStyle>
            <a:lvl1pPr marL="0" marR="41715" indent="0" algn="l">
              <a:spcBef>
                <a:spcPts val="0"/>
              </a:spcBef>
              <a:spcAft>
                <a:spcPts val="0"/>
              </a:spcAft>
              <a:buNone/>
              <a:defRPr sz="21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221C2-6AD4-40DB-B57B-4E54901B918C}" type="datetimeFigureOut">
              <a:rPr lang="pt-BR" smtClean="0"/>
              <a:pPr/>
              <a:t>10/01/2018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7DDF9-9882-4D99-90A9-69891884902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1417" y="584615"/>
            <a:ext cx="4597480" cy="4838192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560304" y="584615"/>
            <a:ext cx="4597480" cy="4838192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221C2-6AD4-40DB-B57B-4E54901B918C}" type="datetimeFigureOut">
              <a:rPr lang="pt-BR" smtClean="0"/>
              <a:pPr/>
              <a:t>10/01/2018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7DDF9-9882-4D99-90A9-69891884902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050" y="5493364"/>
            <a:ext cx="9569173" cy="115915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10009" y="638723"/>
            <a:ext cx="4597480" cy="873212"/>
          </a:xfrm>
        </p:spPr>
        <p:txBody>
          <a:bodyPr lIns="166860" anchor="ctr"/>
          <a:lstStyle>
            <a:lvl1pPr marL="0" indent="0" algn="l">
              <a:buNone/>
              <a:defRPr sz="2700" b="1">
                <a:solidFill>
                  <a:schemeClr val="tx1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5439646" y="638723"/>
            <a:ext cx="4597480" cy="873212"/>
          </a:xfrm>
        </p:spPr>
        <p:txBody>
          <a:bodyPr lIns="156431" anchor="ctr"/>
          <a:lstStyle>
            <a:lvl1pPr marL="0" indent="0" algn="l">
              <a:buNone/>
              <a:defRPr sz="2700" b="1">
                <a:solidFill>
                  <a:schemeClr val="tx1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710009" y="1595931"/>
            <a:ext cx="4597480" cy="3847035"/>
          </a:xfrm>
        </p:spPr>
        <p:txBody>
          <a:bodyPr anchor="t"/>
          <a:lstStyle>
            <a:lvl1pPr algn="l">
              <a:defRPr sz="2700"/>
            </a:lvl1pPr>
            <a:lvl2pPr algn="l">
              <a:defRPr sz="2300"/>
            </a:lvl2pPr>
            <a:lvl3pPr algn="l">
              <a:defRPr sz="2100"/>
            </a:lvl3pPr>
            <a:lvl4pPr algn="l">
              <a:defRPr sz="1800"/>
            </a:lvl4pPr>
            <a:lvl5pPr algn="l"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439646" y="1595931"/>
            <a:ext cx="4597480" cy="3847035"/>
          </a:xfrm>
        </p:spPr>
        <p:txBody>
          <a:bodyPr anchor="t"/>
          <a:lstStyle>
            <a:lvl1pPr algn="l">
              <a:defRPr sz="2700"/>
            </a:lvl1pPr>
            <a:lvl2pPr algn="l">
              <a:defRPr sz="2300"/>
            </a:lvl2pPr>
            <a:lvl3pPr algn="l">
              <a:defRPr sz="2100"/>
            </a:lvl3pPr>
            <a:lvl4pPr algn="l">
              <a:defRPr sz="1800"/>
            </a:lvl4pPr>
            <a:lvl5pPr algn="l"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221C2-6AD4-40DB-B57B-4E54901B918C}" type="datetimeFigureOut">
              <a:rPr lang="pt-BR" smtClean="0"/>
              <a:pPr/>
              <a:t>10/01/2018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7DDF9-9882-4D99-90A9-69891884902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221C2-6AD4-40DB-B57B-4E54901B918C}" type="datetimeFigureOut">
              <a:rPr lang="pt-BR" smtClean="0"/>
              <a:pPr/>
              <a:t>10/01/2018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7DDF9-9882-4D99-90A9-69891884902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56394" y="362865"/>
            <a:ext cx="9976284" cy="683084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87" tIns="52144" rIns="104287" bIns="5214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221C2-6AD4-40DB-B57B-4E54901B918C}" type="datetimeFigureOut">
              <a:rPr lang="pt-BR" smtClean="0"/>
              <a:pPr/>
              <a:t>10/01/2018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7DDF9-9882-4D99-90A9-69891884902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76339" y="587975"/>
            <a:ext cx="3474839" cy="1007957"/>
          </a:xfrm>
        </p:spPr>
        <p:txBody>
          <a:bodyPr anchor="b"/>
          <a:lstStyle>
            <a:lvl1pPr algn="l">
              <a:buNone/>
              <a:defRPr sz="25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476413" y="1595933"/>
            <a:ext cx="3474839" cy="4636460"/>
          </a:xfrm>
        </p:spPr>
        <p:txBody>
          <a:bodyPr lIns="104287"/>
          <a:lstStyle>
            <a:lvl1pPr marL="20857" marR="20857" indent="0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100">
                <a:solidFill>
                  <a:schemeClr val="tx1"/>
                </a:solidFill>
              </a:defRPr>
            </a:lvl3pPr>
            <a:lvl4pPr>
              <a:buNone/>
              <a:defRPr sz="1000">
                <a:solidFill>
                  <a:schemeClr val="tx1"/>
                </a:solidFill>
              </a:defRPr>
            </a:lvl4pPr>
            <a:lvl5pPr>
              <a:buNone/>
              <a:defRPr sz="10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890251" y="1025312"/>
            <a:ext cx="5409233" cy="5207778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3000">
                <a:solidFill>
                  <a:schemeClr val="tx1"/>
                </a:solidFill>
              </a:defRPr>
            </a:lvl2pPr>
            <a:lvl3pPr>
              <a:defRPr sz="2700">
                <a:solidFill>
                  <a:schemeClr val="tx1"/>
                </a:solidFill>
              </a:defRPr>
            </a:lvl3pPr>
            <a:lvl4pPr>
              <a:defRPr sz="2300">
                <a:solidFill>
                  <a:schemeClr val="tx1"/>
                </a:solidFill>
              </a:defRPr>
            </a:lvl4pPr>
            <a:lvl5pPr>
              <a:defRPr sz="23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221C2-6AD4-40DB-B57B-4E54901B918C}" type="datetimeFigureOut">
              <a:rPr lang="pt-BR" smtClean="0"/>
              <a:pPr/>
              <a:t>10/01/2018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7DDF9-9882-4D99-90A9-69891884902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56394" y="362865"/>
            <a:ext cx="9976284" cy="683084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87" tIns="52144" rIns="104287" bIns="5214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rredondar Retângulo em um Canto Único 10"/>
          <p:cNvSpPr/>
          <p:nvPr/>
        </p:nvSpPr>
        <p:spPr>
          <a:xfrm>
            <a:off x="7484270" y="478583"/>
            <a:ext cx="2718093" cy="4787794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87" tIns="52144" rIns="104287" bIns="5214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4591" y="5524864"/>
            <a:ext cx="9622632" cy="1159150"/>
          </a:xfrm>
        </p:spPr>
        <p:txBody>
          <a:bodyPr anchor="t"/>
          <a:lstStyle>
            <a:lvl1pPr algn="l">
              <a:buNone/>
              <a:defRPr sz="41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7556661" y="587975"/>
            <a:ext cx="2619494" cy="4642377"/>
          </a:xfrm>
        </p:spPr>
        <p:txBody>
          <a:bodyPr lIns="104287"/>
          <a:lstStyle>
            <a:lvl1pPr marL="52144" indent="0" algn="l">
              <a:spcBef>
                <a:spcPts val="0"/>
              </a:spcBef>
              <a:buNone/>
              <a:defRPr sz="1600">
                <a:solidFill>
                  <a:srgbClr val="FFFFFF"/>
                </a:solidFill>
              </a:defRPr>
            </a:lvl1pPr>
            <a:lvl2pPr>
              <a:defRPr sz="1400">
                <a:solidFill>
                  <a:srgbClr val="FFFFFF"/>
                </a:solidFill>
              </a:defRPr>
            </a:lvl2pPr>
            <a:lvl3pPr>
              <a:defRPr sz="1100">
                <a:solidFill>
                  <a:srgbClr val="FFFFFF"/>
                </a:solidFill>
              </a:defRPr>
            </a:lvl3pPr>
            <a:lvl4pPr>
              <a:defRPr sz="1000">
                <a:solidFill>
                  <a:srgbClr val="FFFFFF"/>
                </a:solidFill>
              </a:defRPr>
            </a:lvl4pPr>
            <a:lvl5pPr>
              <a:defRPr sz="10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221C2-6AD4-40DB-B57B-4E54901B918C}" type="datetimeFigureOut">
              <a:rPr lang="pt-BR" smtClean="0"/>
              <a:pPr/>
              <a:t>10/01/2018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7DDF9-9882-4D99-90A9-69891884902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92824" y="480354"/>
            <a:ext cx="6928295" cy="4787794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600"/>
            </a:lvl1pPr>
            <a:extLst/>
          </a:lstStyle>
          <a:p>
            <a:r>
              <a:rPr kumimoji="0" lang="pt-BR"/>
              <a:t>Clique no ícone para adicionar uma imagem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56394" y="362865"/>
            <a:ext cx="9976284" cy="683084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87" tIns="52144" rIns="104287" bIns="5214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de cantos arredondados 8"/>
          <p:cNvSpPr/>
          <p:nvPr/>
        </p:nvSpPr>
        <p:spPr>
          <a:xfrm>
            <a:off x="489453" y="478583"/>
            <a:ext cx="9712910" cy="604774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87" tIns="52144" rIns="104287" bIns="5214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spaço Reservado para Título 12"/>
          <p:cNvSpPr>
            <a:spLocks noGrp="1"/>
          </p:cNvSpPr>
          <p:nvPr>
            <p:ph type="title"/>
          </p:nvPr>
        </p:nvSpPr>
        <p:spPr>
          <a:xfrm>
            <a:off x="588050" y="5495690"/>
            <a:ext cx="9569173" cy="1159150"/>
          </a:xfrm>
          <a:prstGeom prst="rect">
            <a:avLst/>
          </a:prstGeom>
        </p:spPr>
        <p:txBody>
          <a:bodyPr vert="horz" lIns="104287" tIns="52144" rIns="104287" bIns="52144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588050" y="584615"/>
            <a:ext cx="9569173" cy="4616442"/>
          </a:xfrm>
          <a:prstGeom prst="rect">
            <a:avLst/>
          </a:prstGeom>
        </p:spPr>
        <p:txBody>
          <a:bodyPr vert="horz" lIns="208575" tIns="104287" rIns="104287" bIns="52144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2"/>
          </p:nvPr>
        </p:nvSpPr>
        <p:spPr>
          <a:xfrm>
            <a:off x="4415551" y="6737211"/>
            <a:ext cx="2672953" cy="402483"/>
          </a:xfrm>
          <a:prstGeom prst="rect">
            <a:avLst/>
          </a:prstGeom>
        </p:spPr>
        <p:txBody>
          <a:bodyPr vert="horz" lIns="104287" tIns="52144" rIns="104287" bIns="52144" anchor="b"/>
          <a:lstStyle>
            <a:lvl1pPr algn="r" eaLnBrk="1" latinLnBrk="0" hangingPunct="1">
              <a:defRPr kumimoji="0" sz="11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10221C2-6AD4-40DB-B57B-4E54901B918C}" type="datetimeFigureOut">
              <a:rPr lang="pt-BR" smtClean="0"/>
              <a:pPr/>
              <a:t>10/01/2018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3"/>
          </p:nvPr>
        </p:nvSpPr>
        <p:spPr>
          <a:xfrm>
            <a:off x="7088504" y="6737211"/>
            <a:ext cx="2672953" cy="402483"/>
          </a:xfrm>
          <a:prstGeom prst="rect">
            <a:avLst/>
          </a:prstGeom>
        </p:spPr>
        <p:txBody>
          <a:bodyPr vert="horz" lIns="104287" tIns="52144" rIns="104287" bIns="52144" anchor="b"/>
          <a:lstStyle>
            <a:lvl1pPr algn="l" eaLnBrk="1" latinLnBrk="0" hangingPunct="1">
              <a:defRPr kumimoji="0" sz="11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9761457" y="6737211"/>
            <a:ext cx="534591" cy="402483"/>
          </a:xfrm>
          <a:prstGeom prst="rect">
            <a:avLst/>
          </a:prstGeom>
        </p:spPr>
        <p:txBody>
          <a:bodyPr vert="horz" lIns="104287" tIns="52144" rIns="104287" bIns="52144" anchor="b"/>
          <a:lstStyle>
            <a:lvl1pPr algn="r" eaLnBrk="1" latinLnBrk="0" hangingPunct="1">
              <a:defRPr kumimoji="0" sz="11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DA7DDF9-9882-4D99-90A9-69891884902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02433" indent="-302433" algn="l" rtl="0" eaLnBrk="1" latinLnBrk="0" hangingPunct="1">
        <a:spcBef>
          <a:spcPts val="285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25724" indent="-229432" algn="l" rtl="0" eaLnBrk="1" latinLnBrk="0" hangingPunct="1">
        <a:spcBef>
          <a:spcPts val="285"/>
        </a:spcBef>
        <a:buClr>
          <a:schemeClr val="accent1"/>
        </a:buClr>
        <a:buSzPct val="100000"/>
        <a:buFont typeface="Verdana"/>
        <a:buChar char="◦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896871" indent="-208575" algn="l" rtl="0" eaLnBrk="1" latinLnBrk="0" hangingPunct="1">
        <a:spcBef>
          <a:spcPts val="285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018" indent="-208575" algn="l" rtl="0" eaLnBrk="1" latinLnBrk="0" hangingPunct="1">
        <a:spcBef>
          <a:spcPts val="262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60022" indent="-208575" algn="l" rtl="0" eaLnBrk="1" latinLnBrk="0" hangingPunct="1">
        <a:spcBef>
          <a:spcPts val="28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1699883" indent="-208575" algn="l" rtl="0" eaLnBrk="1" latinLnBrk="0" hangingPunct="1">
        <a:spcBef>
          <a:spcPts val="285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39744" indent="-208575" algn="l" rtl="0" eaLnBrk="1" latinLnBrk="0" hangingPunct="1">
        <a:spcBef>
          <a:spcPts val="291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190034" indent="-208575" algn="l" rtl="0" eaLnBrk="1" latinLnBrk="0" hangingPunct="1">
        <a:spcBef>
          <a:spcPts val="293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450752" indent="-208575" algn="l" rtl="0" eaLnBrk="1" latinLnBrk="0" hangingPunct="1">
        <a:spcBef>
          <a:spcPts val="291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queologia.unir.br/" TargetMode="External"/><Relationship Id="rId7" Type="http://schemas.openxmlformats.org/officeDocument/2006/relationships/image" Target="../media/image5.jpeg"/><Relationship Id="rId2" Type="http://schemas.openxmlformats.org/officeDocument/2006/relationships/hyperlink" Target="mailto:arqueologia@unir.br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>
            <a:extLst>
              <a:ext uri="{FF2B5EF4-FFF2-40B4-BE49-F238E27FC236}">
                <a16:creationId xmlns="" xmlns:a16="http://schemas.microsoft.com/office/drawing/2014/main" id="{500FC47C-8ABB-4468-A25F-14E796C7C4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10710317"/>
              </p:ext>
            </p:extLst>
          </p:nvPr>
        </p:nvGraphicFramePr>
        <p:xfrm>
          <a:off x="893921" y="2952909"/>
          <a:ext cx="8980170" cy="1645920"/>
        </p:xfrm>
        <a:graphic>
          <a:graphicData uri="http://schemas.openxmlformats.org/drawingml/2006/table">
            <a:tbl>
              <a:tblPr firstRow="1" firstCol="1" bandRow="1"/>
              <a:tblGrid>
                <a:gridCol w="1496695">
                  <a:extLst>
                    <a:ext uri="{9D8B030D-6E8A-4147-A177-3AD203B41FA5}">
                      <a16:colId xmlns="" xmlns:a16="http://schemas.microsoft.com/office/drawing/2014/main" val="364618518"/>
                    </a:ext>
                  </a:extLst>
                </a:gridCol>
                <a:gridCol w="1496695">
                  <a:extLst>
                    <a:ext uri="{9D8B030D-6E8A-4147-A177-3AD203B41FA5}">
                      <a16:colId xmlns="" xmlns:a16="http://schemas.microsoft.com/office/drawing/2014/main" val="3623037568"/>
                    </a:ext>
                  </a:extLst>
                </a:gridCol>
                <a:gridCol w="1496695">
                  <a:extLst>
                    <a:ext uri="{9D8B030D-6E8A-4147-A177-3AD203B41FA5}">
                      <a16:colId xmlns="" xmlns:a16="http://schemas.microsoft.com/office/drawing/2014/main" val="2452312156"/>
                    </a:ext>
                  </a:extLst>
                </a:gridCol>
                <a:gridCol w="1496695">
                  <a:extLst>
                    <a:ext uri="{9D8B030D-6E8A-4147-A177-3AD203B41FA5}">
                      <a16:colId xmlns="" xmlns:a16="http://schemas.microsoft.com/office/drawing/2014/main" val="3405376171"/>
                    </a:ext>
                  </a:extLst>
                </a:gridCol>
                <a:gridCol w="1496695">
                  <a:extLst>
                    <a:ext uri="{9D8B030D-6E8A-4147-A177-3AD203B41FA5}">
                      <a16:colId xmlns="" xmlns:a16="http://schemas.microsoft.com/office/drawing/2014/main" val="4191877829"/>
                    </a:ext>
                  </a:extLst>
                </a:gridCol>
                <a:gridCol w="1496695">
                  <a:extLst>
                    <a:ext uri="{9D8B030D-6E8A-4147-A177-3AD203B41FA5}">
                      <a16:colId xmlns="" xmlns:a16="http://schemas.microsoft.com/office/drawing/2014/main" val="9392360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SEGUNDA-FEIRA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TERÇA-FEIRA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QUARTA-FEIRA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QUINTA-FEIRA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SEXTA-FEIRA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163135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MANHÃ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8h às 12h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EXPEDIENTE INTERNO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PESQUISA E ORIENTAÇÃO DE TCC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SALA DE AULA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ATENDIMENTO AOS DISCENTES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ATENDIMENTO AOS DISCENTES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042929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12h às 14h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ALMOÇO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ALMOÇO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ALMOÇO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ALMOÇO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ALMOÇO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210401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TARDE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14h às 18h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ATENDIMENTO AOS DISCENTES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PESQUISA E ORIENTAÇÃO DE TCC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EXPEDIENTE INTERNO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ORIENTAÇÃO DE TCC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EXPEDIENTE INTERNO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92935676"/>
                  </a:ext>
                </a:extLst>
              </a:tr>
            </a:tbl>
          </a:graphicData>
        </a:graphic>
      </p:graphicFrame>
      <p:grpSp>
        <p:nvGrpSpPr>
          <p:cNvPr id="18" name="Grupo 17"/>
          <p:cNvGrpSpPr/>
          <p:nvPr/>
        </p:nvGrpSpPr>
        <p:grpSpPr>
          <a:xfrm>
            <a:off x="427788" y="4867275"/>
            <a:ext cx="9891559" cy="1135308"/>
            <a:chOff x="538316" y="4867275"/>
            <a:chExt cx="9891559" cy="1135308"/>
          </a:xfrm>
        </p:grpSpPr>
        <p:sp>
          <p:nvSpPr>
            <p:cNvPr id="4" name="CaixaDeTexto 3">
              <a:extLst>
                <a:ext uri="{FF2B5EF4-FFF2-40B4-BE49-F238E27FC236}">
                  <a16:creationId xmlns="" xmlns:a16="http://schemas.microsoft.com/office/drawing/2014/main" id="{0FB641F5-5D75-4F0E-A868-616452C9E277}"/>
                </a:ext>
              </a:extLst>
            </p:cNvPr>
            <p:cNvSpPr txBox="1"/>
            <p:nvPr/>
          </p:nvSpPr>
          <p:spPr>
            <a:xfrm>
              <a:off x="538316" y="4867275"/>
              <a:ext cx="9891559" cy="10926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300" b="1" dirty="0">
                  <a:latin typeface="Calibri" pitchFamily="34" charset="0"/>
                </a:rPr>
                <a:t>Chefe</a:t>
              </a:r>
              <a:r>
                <a:rPr lang="pt-BR" sz="1300" dirty="0">
                  <a:latin typeface="Calibri" pitchFamily="34" charset="0"/>
                </a:rPr>
                <a:t>: </a:t>
              </a:r>
              <a:r>
                <a:rPr lang="pt-BR" sz="1300" dirty="0" err="1">
                  <a:latin typeface="Calibri" pitchFamily="34" charset="0"/>
                </a:rPr>
                <a:t>Profa</a:t>
              </a:r>
              <a:r>
                <a:rPr lang="pt-BR" sz="1300" dirty="0">
                  <a:latin typeface="Calibri" pitchFamily="34" charset="0"/>
                </a:rPr>
                <a:t>. Elisangela Regina de Oliveira					</a:t>
              </a:r>
              <a:r>
                <a:rPr lang="pt-BR" sz="1300" b="1" dirty="0">
                  <a:latin typeface="Calibri" pitchFamily="34" charset="0"/>
                </a:rPr>
                <a:t>Expediente Interno</a:t>
              </a:r>
              <a:r>
                <a:rPr lang="pt-BR" sz="1300" dirty="0">
                  <a:latin typeface="Calibri" pitchFamily="34" charset="0"/>
                </a:rPr>
                <a:t>: horário destinado as atividades administrativas </a:t>
              </a:r>
            </a:p>
            <a:p>
              <a:r>
                <a:rPr lang="pt-BR" sz="1300" b="1" dirty="0">
                  <a:latin typeface="Calibri" pitchFamily="34" charset="0"/>
                </a:rPr>
                <a:t>Vice Chefe</a:t>
              </a:r>
              <a:r>
                <a:rPr lang="pt-BR" sz="1300" dirty="0">
                  <a:latin typeface="Calibri" pitchFamily="34" charset="0"/>
                </a:rPr>
                <a:t>: </a:t>
              </a:r>
              <a:r>
                <a:rPr lang="pt-BR" sz="1300" dirty="0" err="1">
                  <a:latin typeface="Calibri" pitchFamily="34" charset="0"/>
                </a:rPr>
                <a:t>Profa</a:t>
              </a:r>
              <a:r>
                <a:rPr lang="pt-BR" sz="1300" dirty="0">
                  <a:latin typeface="Calibri" pitchFamily="34" charset="0"/>
                </a:rPr>
                <a:t>. Valéria Cristina Ferreira e Silva				</a:t>
              </a:r>
              <a:r>
                <a:rPr lang="pt-BR" sz="1300" b="1" dirty="0">
                  <a:latin typeface="Calibri" pitchFamily="34" charset="0"/>
                </a:rPr>
                <a:t>Atendimento discente</a:t>
              </a:r>
              <a:r>
                <a:rPr lang="pt-BR" sz="1300" dirty="0">
                  <a:latin typeface="Calibri" pitchFamily="34" charset="0"/>
                </a:rPr>
                <a:t>: atendimento prioritário as(os) alunas(os)</a:t>
              </a:r>
            </a:p>
            <a:p>
              <a:r>
                <a:rPr lang="pt-BR" sz="1300" dirty="0">
                  <a:latin typeface="Calibri" pitchFamily="34" charset="0"/>
                </a:rPr>
                <a:t>											</a:t>
              </a:r>
              <a:r>
                <a:rPr lang="pt-BR" sz="1300" dirty="0">
                  <a:latin typeface="Calibri" pitchFamily="34" charset="0"/>
                  <a:cs typeface="Calibri" panose="020F0502020204030204" pitchFamily="34" charset="0"/>
                </a:rPr>
                <a:t>Q</a:t>
              </a:r>
              <a:r>
                <a:rPr lang="pt-BR" sz="1300" dirty="0">
                  <a:latin typeface="Calibri" pitchFamily="34" charset="0"/>
                </a:rPr>
                <a:t>ualquer </a:t>
              </a:r>
              <a:r>
                <a:rPr lang="pt-BR" sz="1300" dirty="0" smtClean="0">
                  <a:latin typeface="Calibri" pitchFamily="34" charset="0"/>
                </a:rPr>
                <a:t>solicitação deverá </a:t>
              </a:r>
              <a:r>
                <a:rPr lang="pt-BR" sz="1300" dirty="0">
                  <a:latin typeface="Calibri" pitchFamily="34" charset="0"/>
                </a:rPr>
                <a:t>ser feita via </a:t>
              </a:r>
              <a:r>
                <a:rPr lang="pt-BR" sz="1300" b="1" dirty="0">
                  <a:latin typeface="Calibri" pitchFamily="34" charset="0"/>
                </a:rPr>
                <a:t>Protocolo Acadêmico</a:t>
              </a:r>
              <a:endParaRPr lang="pt-BR" sz="1300" dirty="0">
                <a:latin typeface="Calibri" pitchFamily="34" charset="0"/>
              </a:endParaRPr>
            </a:p>
            <a:p>
              <a:r>
                <a:rPr lang="pt-BR" sz="1300" dirty="0">
                  <a:latin typeface="Calibri" pitchFamily="34" charset="0"/>
                </a:rPr>
                <a:t>											Precisa falar com urgência? Agende horário: </a:t>
              </a:r>
              <a:r>
                <a:rPr lang="pt-BR" sz="1300" dirty="0">
                  <a:latin typeface="Calibri" pitchFamily="34" charset="0"/>
                  <a:hlinkClick r:id="rId2"/>
                </a:rPr>
                <a:t>arqueologia@unir.br</a:t>
              </a:r>
              <a:endParaRPr lang="pt-BR" sz="1300" dirty="0">
                <a:latin typeface="Calibri" pitchFamily="34" charset="0"/>
                <a:cs typeface="Calibri" panose="020F0502020204030204" pitchFamily="34" charset="0"/>
              </a:endParaRPr>
            </a:p>
            <a:p>
              <a:r>
                <a:rPr lang="pt-BR" sz="1300" dirty="0">
                  <a:latin typeface="Calibri" pitchFamily="34" charset="0"/>
                  <a:cs typeface="Calibri" panose="020F0502020204030204" pitchFamily="34" charset="0"/>
                </a:rPr>
                <a:t>											</a:t>
              </a:r>
              <a:r>
                <a:rPr lang="pt-BR" sz="1300" dirty="0" smtClean="0">
                  <a:latin typeface="Calibri" pitchFamily="34" charset="0"/>
                  <a:cs typeface="Calibri" panose="020F0502020204030204" pitchFamily="34" charset="0"/>
                </a:rPr>
                <a:t>Para m</a:t>
              </a:r>
              <a:r>
                <a:rPr lang="pt-BR" sz="1300" dirty="0" smtClean="0">
                  <a:latin typeface="Calibri" pitchFamily="34" charset="0"/>
                </a:rPr>
                <a:t>ais </a:t>
              </a:r>
              <a:r>
                <a:rPr lang="pt-BR" sz="1300" dirty="0">
                  <a:latin typeface="Calibri" pitchFamily="34" charset="0"/>
                </a:rPr>
                <a:t>informações acesse o site </a:t>
              </a:r>
              <a:r>
                <a:rPr lang="pt-BR" sz="1300" dirty="0">
                  <a:latin typeface="Calibri" pitchFamily="34" charset="0"/>
                  <a:hlinkClick r:id="rId3"/>
                </a:rPr>
                <a:t>www.arqueologia.unir.br</a:t>
              </a:r>
              <a:endParaRPr lang="pt-BR" sz="1300" dirty="0">
                <a:latin typeface="Calibri" pitchFamily="34" charset="0"/>
              </a:endParaRPr>
            </a:p>
          </p:txBody>
        </p:sp>
        <p:pic>
          <p:nvPicPr>
            <p:cNvPr id="8" name="Imagem 7">
              <a:extLst>
                <a:ext uri="{FF2B5EF4-FFF2-40B4-BE49-F238E27FC236}">
                  <a16:creationId xmlns="" xmlns:a16="http://schemas.microsoft.com/office/drawing/2014/main" id="{7C953A28-ADB8-42F2-9959-F0A608CDF2D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63637" y="4867275"/>
              <a:ext cx="320689" cy="220919"/>
            </a:xfrm>
            <a:prstGeom prst="rect">
              <a:avLst/>
            </a:prstGeom>
          </p:spPr>
        </p:pic>
        <p:pic>
          <p:nvPicPr>
            <p:cNvPr id="11" name="Imagem 10">
              <a:extLst>
                <a:ext uri="{FF2B5EF4-FFF2-40B4-BE49-F238E27FC236}">
                  <a16:creationId xmlns="" xmlns:a16="http://schemas.microsoft.com/office/drawing/2014/main" id="{97BBB4B7-3AAB-4D93-B0A2-6F8C98F3C38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61178" y="5093415"/>
              <a:ext cx="320689" cy="220919"/>
            </a:xfrm>
            <a:prstGeom prst="rect">
              <a:avLst/>
            </a:prstGeom>
          </p:spPr>
        </p:pic>
        <p:pic>
          <p:nvPicPr>
            <p:cNvPr id="12" name="Imagem 11">
              <a:extLst>
                <a:ext uri="{FF2B5EF4-FFF2-40B4-BE49-F238E27FC236}">
                  <a16:creationId xmlns="" xmlns:a16="http://schemas.microsoft.com/office/drawing/2014/main" id="{74228B3C-BD74-46E3-9408-09D457FC3C0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1350" y="5326930"/>
              <a:ext cx="320689" cy="220919"/>
            </a:xfrm>
            <a:prstGeom prst="rect">
              <a:avLst/>
            </a:prstGeom>
          </p:spPr>
        </p:pic>
        <p:pic>
          <p:nvPicPr>
            <p:cNvPr id="13" name="Imagem 12">
              <a:extLst>
                <a:ext uri="{FF2B5EF4-FFF2-40B4-BE49-F238E27FC236}">
                  <a16:creationId xmlns="" xmlns:a16="http://schemas.microsoft.com/office/drawing/2014/main" id="{CD2871C6-AB2A-4326-8B3F-31DAABC3500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48894" y="5553069"/>
              <a:ext cx="320689" cy="220919"/>
            </a:xfrm>
            <a:prstGeom prst="rect">
              <a:avLst/>
            </a:prstGeom>
          </p:spPr>
        </p:pic>
        <p:pic>
          <p:nvPicPr>
            <p:cNvPr id="14" name="Imagem 13">
              <a:extLst>
                <a:ext uri="{FF2B5EF4-FFF2-40B4-BE49-F238E27FC236}">
                  <a16:creationId xmlns="" xmlns:a16="http://schemas.microsoft.com/office/drawing/2014/main" id="{7A8E2A47-BA17-43AC-AB35-39D3BBE05AB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63644" y="5781664"/>
              <a:ext cx="320689" cy="220919"/>
            </a:xfrm>
            <a:prstGeom prst="rect">
              <a:avLst/>
            </a:prstGeom>
          </p:spPr>
        </p:pic>
      </p:grpSp>
      <p:pic>
        <p:nvPicPr>
          <p:cNvPr id="15" name="Picture 1">
            <a:extLst>
              <a:ext uri="{FF2B5EF4-FFF2-40B4-BE49-F238E27FC236}">
                <a16:creationId xmlns="" xmlns:a16="http://schemas.microsoft.com/office/drawing/2014/main" id="{FA394892-BBC5-490E-95DE-C4E7F77501A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426" y="6100156"/>
            <a:ext cx="1019295" cy="90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C:\Users\Microsoft\UNIR DARQ\DARQ\Chefia\Horários chefia\2017\Horario-de-atendimento-01 222copy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70000" y="673100"/>
            <a:ext cx="3294012" cy="1963738"/>
          </a:xfrm>
          <a:prstGeom prst="rect">
            <a:avLst/>
          </a:prstGeom>
          <a:noFill/>
        </p:spPr>
      </p:pic>
      <p:sp>
        <p:nvSpPr>
          <p:cNvPr id="19" name="CaixaDeTexto 18"/>
          <p:cNvSpPr txBox="1"/>
          <p:nvPr/>
        </p:nvSpPr>
        <p:spPr>
          <a:xfrm>
            <a:off x="4724400" y="1346200"/>
            <a:ext cx="5118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Calibri" pitchFamily="34" charset="0"/>
              </a:rPr>
              <a:t>Departamento de Arqueologia</a:t>
            </a:r>
          </a:p>
          <a:p>
            <a:pPr algn="ctr"/>
            <a:r>
              <a:rPr lang="pt-BR" sz="2400" b="1">
                <a:latin typeface="Calibri" pitchFamily="34" charset="0"/>
              </a:rPr>
              <a:t>Semestre 2018-1</a:t>
            </a:r>
            <a:endParaRPr lang="pt-BR" sz="2400" b="1" dirty="0">
              <a:latin typeface="Calibri" pitchFamily="34" charset="0"/>
            </a:endParaRPr>
          </a:p>
        </p:txBody>
      </p:sp>
      <p:pic>
        <p:nvPicPr>
          <p:cNvPr id="1029" name="Picture 5" descr="C:\Users\Microsoft\UNIR DARQ\DARQ\Logotipos\Logo DARQ-UNIR (JPEG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84704" y="6097703"/>
            <a:ext cx="1200000" cy="90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2179858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</TotalTime>
  <Words>65</Words>
  <Application>Microsoft Office PowerPoint</Application>
  <PresentationFormat>Personalizar</PresentationFormat>
  <Paragraphs>33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Aspecto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DARQ</dc:creator>
  <cp:lastModifiedBy>Elis Oliveira</cp:lastModifiedBy>
  <cp:revision>81</cp:revision>
  <cp:lastPrinted>2017-10-27T15:43:30Z</cp:lastPrinted>
  <dcterms:created xsi:type="dcterms:W3CDTF">2017-10-27T15:10:23Z</dcterms:created>
  <dcterms:modified xsi:type="dcterms:W3CDTF">2018-01-10T19:26:09Z</dcterms:modified>
</cp:coreProperties>
</file>